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40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16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14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15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1.png"/><Relationship Id="rId21" Type="http://schemas.openxmlformats.org/officeDocument/2006/relationships/image" Target="../media/image27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8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16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15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1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16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26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15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32" Type="http://schemas.openxmlformats.org/officeDocument/2006/relationships/image" Target="../media/image14.png"/><Relationship Id="rId5" Type="http://schemas.openxmlformats.org/officeDocument/2006/relationships/image" Target="../media/image16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1.png"/><Relationship Id="rId21" Type="http://schemas.openxmlformats.org/officeDocument/2006/relationships/image" Target="../media/image123.png"/><Relationship Id="rId34" Type="http://schemas.openxmlformats.org/officeDocument/2006/relationships/image" Target="../media/image27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32" Type="http://schemas.openxmlformats.org/officeDocument/2006/relationships/image" Target="../media/image134.png"/><Relationship Id="rId5" Type="http://schemas.openxmlformats.org/officeDocument/2006/relationships/image" Target="../media/image16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31" Type="http://schemas.openxmlformats.org/officeDocument/2006/relationships/image" Target="../media/image133.png"/><Relationship Id="rId4" Type="http://schemas.openxmlformats.org/officeDocument/2006/relationships/image" Target="../media/image15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4.png"/><Relationship Id="rId8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35.png"/><Relationship Id="rId10" Type="http://schemas.openxmlformats.org/officeDocument/2006/relationships/image" Target="../media/image137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.png"/><Relationship Id="rId21" Type="http://schemas.openxmlformats.org/officeDocument/2006/relationships/image" Target="../media/image2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6.png"/><Relationship Id="rId15" Type="http://schemas.openxmlformats.org/officeDocument/2006/relationships/image" Target="../media/image147.png"/><Relationship Id="rId23" Type="http://schemas.openxmlformats.org/officeDocument/2006/relationships/image" Target="../media/image14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5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25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500" y="0"/>
            <a:ext cx="952500" cy="952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5500"/>
            <a:ext cx="952500" cy="952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9500" y="5905500"/>
            <a:ext cx="952500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800" y="3390900"/>
            <a:ext cx="9144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3513" y="3762375"/>
            <a:ext cx="25717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7939" y="4610100"/>
            <a:ext cx="1714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286500"/>
            <a:ext cx="121920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6467475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45217" y="6467475"/>
            <a:ext cx="1905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19900"/>
            <a:ext cx="12192000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85500" y="6610350"/>
            <a:ext cx="749350" cy="1905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959837" y="1485900"/>
            <a:ext cx="10272177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进销存管理系统的设计与实现</a:t>
            </a:r>
            <a:endParaRPr lang="en-US" sz="4500" dirty="0"/>
          </a:p>
        </p:txBody>
      </p:sp>
      <p:sp>
        <p:nvSpPr>
          <p:cNvPr id="17" name="Text 1"/>
          <p:cNvSpPr/>
          <p:nvPr/>
        </p:nvSpPr>
        <p:spPr>
          <a:xfrm>
            <a:off x="959837" y="2286000"/>
            <a:ext cx="1027217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Inventory Management System Design and Implementation</a:t>
            </a:r>
            <a:endParaRPr lang="en-US" sz="2250" dirty="0"/>
          </a:p>
        </p:txBody>
      </p:sp>
      <p:sp>
        <p:nvSpPr>
          <p:cNvPr id="18" name="Text 2"/>
          <p:cNvSpPr/>
          <p:nvPr/>
        </p:nvSpPr>
        <p:spPr>
          <a:xfrm>
            <a:off x="5073015" y="3733800"/>
            <a:ext cx="20459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zh-CN" altLang="en-US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十四组</a:t>
            </a:r>
            <a:endParaRPr lang="en-US" sz="1800" dirty="0"/>
          </a:p>
        </p:txBody>
      </p:sp>
      <p:sp>
        <p:nvSpPr>
          <p:cNvPr id="19" name="Text 3"/>
          <p:cNvSpPr/>
          <p:nvPr/>
        </p:nvSpPr>
        <p:spPr>
          <a:xfrm>
            <a:off x="5282342" y="4572000"/>
            <a:ext cx="162716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2025年10月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514350" y="6438900"/>
            <a:ext cx="1358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设计人：XXX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10811917" y="6438900"/>
            <a:ext cx="16103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指导教师：XXX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11442650" y="6610350"/>
            <a:ext cx="899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天工 AI 生成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8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714375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71675"/>
            <a:ext cx="5372100" cy="1181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162175"/>
            <a:ext cx="485775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276475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971675"/>
            <a:ext cx="5372100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162175"/>
            <a:ext cx="4572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5100" y="2276475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381375"/>
            <a:ext cx="5372100" cy="1181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3571875"/>
            <a:ext cx="457200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3686175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3381375"/>
            <a:ext cx="5372100" cy="1181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571875"/>
            <a:ext cx="428625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3686175"/>
            <a:ext cx="20002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6648450"/>
            <a:ext cx="10972800" cy="285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29425"/>
            <a:ext cx="12192000" cy="285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85500" y="6610350"/>
            <a:ext cx="749350" cy="1905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257175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研究背景与意义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609600" y="1133475"/>
            <a:ext cx="10972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随着企业规模的不断扩大，传统的手工记账方式已无法满足现代企业管理的需求。进销存管理系统通过数字化和自动化业务流程，为企业带来多方面价值。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1438275" y="2162175"/>
            <a:ext cx="43529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提高工作效率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1438275" y="2505075"/>
            <a:ext cx="43529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自动化处理业务流程，减少手动操作时间，快速生成报表，大幅提升企业运营效率。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7010400" y="2162175"/>
            <a:ext cx="4381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减少人为错误</a:t>
            </a:r>
            <a:endParaRPr lang="en-US" sz="1500" dirty="0"/>
          </a:p>
        </p:txBody>
      </p:sp>
      <p:sp>
        <p:nvSpPr>
          <p:cNvPr id="25" name="Text 5"/>
          <p:cNvSpPr/>
          <p:nvPr/>
        </p:nvSpPr>
        <p:spPr>
          <a:xfrm>
            <a:off x="7010400" y="2505075"/>
            <a:ext cx="4381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系统化流程和自动计算功能，有效避免手工记账中的计算错误和数据录入失误。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1409700" y="3571875"/>
            <a:ext cx="4381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数据支持决策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1409700" y="3914775"/>
            <a:ext cx="4381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实时数据分析和可视化报表，为企业管理层提供准确的业务洞察和决策依据。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6981825" y="3571875"/>
            <a:ext cx="44100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增强数据安全</a:t>
            </a: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6981825" y="3914775"/>
            <a:ext cx="44100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权限管理和数据备份机制，确保企业财务数据的安全性和可靠性。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11617226" y="6562725"/>
            <a:ext cx="461129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10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11442650" y="6610350"/>
            <a:ext cx="899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天工 AI 生成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8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714375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628775"/>
            <a:ext cx="2072580" cy="1676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290" y="1781175"/>
            <a:ext cx="457200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590" y="1895475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4580" y="1628775"/>
            <a:ext cx="2072580" cy="1676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6558" y="1781175"/>
            <a:ext cx="428625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0858" y="1895475"/>
            <a:ext cx="20002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9561" y="1628775"/>
            <a:ext cx="2072729" cy="1676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7251" y="1781175"/>
            <a:ext cx="457200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1551" y="1895475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84690" y="1628775"/>
            <a:ext cx="2072580" cy="1676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92380" y="1781175"/>
            <a:ext cx="457200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6680" y="1895475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09671" y="1628775"/>
            <a:ext cx="2072729" cy="1676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17361" y="1781175"/>
            <a:ext cx="457200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31661" y="1895475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600" y="3533775"/>
            <a:ext cx="10972800" cy="1295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" y="3800475"/>
            <a:ext cx="219075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200" y="4181475"/>
            <a:ext cx="19050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94150" y="4181475"/>
            <a:ext cx="238125" cy="266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50101" y="4181475"/>
            <a:ext cx="14287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" y="6648450"/>
            <a:ext cx="10972800" cy="2857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6829425"/>
            <a:ext cx="12192000" cy="2857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85500" y="6610350"/>
            <a:ext cx="749350" cy="1905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09600" y="257175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系统设计目标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609600" y="1133475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本进销存系统基于B/S架构设计，采用前后端分离技术架构，围绕以下五大目标进行开发：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1234410" y="2428875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功能完整</a:t>
            </a:r>
            <a:endParaRPr lang="en-US" sz="1350" dirty="0"/>
          </a:p>
        </p:txBody>
      </p:sp>
      <p:sp>
        <p:nvSpPr>
          <p:cNvPr id="31" name="Text 3"/>
          <p:cNvSpPr/>
          <p:nvPr/>
        </p:nvSpPr>
        <p:spPr>
          <a:xfrm>
            <a:off x="762000" y="2771775"/>
            <a:ext cx="17677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涵盖进销存管理各环节，满足企业日常业务需求</a:t>
            </a:r>
            <a:endParaRPr lang="en-US" sz="1050" dirty="0"/>
          </a:p>
        </p:txBody>
      </p:sp>
      <p:sp>
        <p:nvSpPr>
          <p:cNvPr id="32" name="Text 4"/>
          <p:cNvSpPr/>
          <p:nvPr/>
        </p:nvSpPr>
        <p:spPr>
          <a:xfrm>
            <a:off x="3459391" y="2428875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操作简便</a:t>
            </a:r>
            <a:endParaRPr lang="en-US" sz="1350" dirty="0"/>
          </a:p>
        </p:txBody>
      </p:sp>
      <p:sp>
        <p:nvSpPr>
          <p:cNvPr id="33" name="Text 5"/>
          <p:cNvSpPr/>
          <p:nvPr/>
        </p:nvSpPr>
        <p:spPr>
          <a:xfrm>
            <a:off x="2986980" y="2771775"/>
            <a:ext cx="17677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界面友好，易于上手，降低用户学习成本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5684371" y="2428875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性能稳定</a:t>
            </a:r>
            <a:endParaRPr lang="en-US" sz="1350" dirty="0"/>
          </a:p>
        </p:txBody>
      </p:sp>
      <p:sp>
        <p:nvSpPr>
          <p:cNvPr id="35" name="Text 7"/>
          <p:cNvSpPr/>
          <p:nvPr/>
        </p:nvSpPr>
        <p:spPr>
          <a:xfrm>
            <a:off x="5211961" y="2771775"/>
            <a:ext cx="176792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系统运行稳定，响应速度快，支持多用户并发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7909500" y="2428875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安全可靠</a:t>
            </a:r>
            <a:endParaRPr lang="en-US" sz="1350" dirty="0"/>
          </a:p>
        </p:txBody>
      </p:sp>
      <p:sp>
        <p:nvSpPr>
          <p:cNvPr id="37" name="Text 9"/>
          <p:cNvSpPr/>
          <p:nvPr/>
        </p:nvSpPr>
        <p:spPr>
          <a:xfrm>
            <a:off x="7437090" y="2771775"/>
            <a:ext cx="17677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完善的权限控制和数据安全保障机制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10237351" y="2428875"/>
            <a:ext cx="617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智能化</a:t>
            </a:r>
            <a:endParaRPr lang="en-US" sz="1350" dirty="0"/>
          </a:p>
        </p:txBody>
      </p:sp>
      <p:sp>
        <p:nvSpPr>
          <p:cNvPr id="39" name="Text 11"/>
          <p:cNvSpPr/>
          <p:nvPr/>
        </p:nvSpPr>
        <p:spPr>
          <a:xfrm>
            <a:off x="9662071" y="2771775"/>
            <a:ext cx="176792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集成AI助手功能，实现自然语言查询业务数据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1133475" y="3762375"/>
            <a:ext cx="10515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AI助手功能亮点</a:t>
            </a:r>
            <a:endParaRPr lang="en-US" sz="1500" dirty="0"/>
          </a:p>
        </p:txBody>
      </p:sp>
      <p:sp>
        <p:nvSpPr>
          <p:cNvPr id="41" name="Text 13"/>
          <p:cNvSpPr/>
          <p:nvPr/>
        </p:nvSpPr>
        <p:spPr>
          <a:xfrm>
            <a:off x="1143000" y="4143375"/>
            <a:ext cx="3098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通过自然语言查询库存、销售、采购等业务数据</a:t>
            </a:r>
            <a:endParaRPr lang="en-US" sz="1200" dirty="0"/>
          </a:p>
        </p:txBody>
      </p:sp>
      <p:sp>
        <p:nvSpPr>
          <p:cNvPr id="42" name="Text 14"/>
          <p:cNvSpPr/>
          <p:nvPr/>
        </p:nvSpPr>
        <p:spPr>
          <a:xfrm>
            <a:off x="4746575" y="4143375"/>
            <a:ext cx="30511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基于Google Gemini API实现智能问答和数据处理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8207276" y="4143375"/>
            <a:ext cx="3291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提供业务洞察和数据建议，辅助管理决策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11617226" y="6562725"/>
            <a:ext cx="461129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10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11442650" y="6610350"/>
            <a:ext cx="899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天工 AI 生成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8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714375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628775"/>
            <a:ext cx="2438400" cy="1790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688" y="1781175"/>
            <a:ext cx="428625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2647950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2876550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3105150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0" y="3152775"/>
            <a:ext cx="3657600" cy="1600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0150" y="3305175"/>
            <a:ext cx="3429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4171950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700" y="4171950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443865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700" y="4438650"/>
            <a:ext cx="13335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800" y="3495675"/>
            <a:ext cx="2438400" cy="1790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1600" y="3648075"/>
            <a:ext cx="3048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4514850"/>
            <a:ext cx="13335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4743450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497205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2300" y="1362075"/>
            <a:ext cx="10972800" cy="3657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5438775"/>
            <a:ext cx="3555950" cy="647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" y="558165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17950" y="5438775"/>
            <a:ext cx="3555950" cy="647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2250" y="558165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6301" y="5438775"/>
            <a:ext cx="3556099" cy="647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40601" y="558165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6648450"/>
            <a:ext cx="10972800" cy="285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829425"/>
            <a:ext cx="12192000" cy="2857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385500" y="6610350"/>
            <a:ext cx="749350" cy="1905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609600" y="257175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系统架构设计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609600" y="1133475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系统采用前后端分离架构，基于主流技术栈构建，实现MVC设计模式，确保系统的可维护性和可扩展性。</a:t>
            </a:r>
            <a:endParaRPr lang="en-US" sz="1500" dirty="0"/>
          </a:p>
        </p:txBody>
      </p:sp>
      <p:sp>
        <p:nvSpPr>
          <p:cNvPr id="33" name="Text 2"/>
          <p:cNvSpPr/>
          <p:nvPr/>
        </p:nvSpPr>
        <p:spPr>
          <a:xfrm>
            <a:off x="1767840" y="2276475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 (Vue 3)</a:t>
            </a:r>
            <a:endParaRPr lang="en-US" sz="1500" dirty="0"/>
          </a:p>
        </p:txBody>
      </p:sp>
      <p:sp>
        <p:nvSpPr>
          <p:cNvPr id="34" name="Text 3"/>
          <p:cNvSpPr/>
          <p:nvPr/>
        </p:nvSpPr>
        <p:spPr>
          <a:xfrm>
            <a:off x="2000250" y="2619375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组件化开发</a:t>
            </a:r>
            <a:endParaRPr lang="en-US" sz="1050" dirty="0"/>
          </a:p>
        </p:txBody>
      </p:sp>
      <p:sp>
        <p:nvSpPr>
          <p:cNvPr id="35" name="Text 4"/>
          <p:cNvSpPr/>
          <p:nvPr/>
        </p:nvSpPr>
        <p:spPr>
          <a:xfrm>
            <a:off x="2000250" y="2847975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状态管理</a:t>
            </a:r>
            <a:endParaRPr lang="en-US" sz="1050" dirty="0"/>
          </a:p>
        </p:txBody>
      </p:sp>
      <p:sp>
        <p:nvSpPr>
          <p:cNvPr id="36" name="Text 5"/>
          <p:cNvSpPr/>
          <p:nvPr/>
        </p:nvSpPr>
        <p:spPr>
          <a:xfrm>
            <a:off x="2000250" y="3076575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用户界面</a:t>
            </a:r>
            <a:endParaRPr lang="en-US" sz="1050" dirty="0"/>
          </a:p>
        </p:txBody>
      </p:sp>
      <p:sp>
        <p:nvSpPr>
          <p:cNvPr id="37" name="Text 6"/>
          <p:cNvSpPr/>
          <p:nvPr/>
        </p:nvSpPr>
        <p:spPr>
          <a:xfrm>
            <a:off x="3169920" y="3800475"/>
            <a:ext cx="4023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后端 (Spring Boot)</a:t>
            </a:r>
            <a:endParaRPr lang="en-US" sz="1500" dirty="0"/>
          </a:p>
        </p:txBody>
      </p:sp>
      <p:sp>
        <p:nvSpPr>
          <p:cNvPr id="38" name="Text 7"/>
          <p:cNvSpPr/>
          <p:nvPr/>
        </p:nvSpPr>
        <p:spPr>
          <a:xfrm>
            <a:off x="3524250" y="4143375"/>
            <a:ext cx="1828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MVC架构</a:t>
            </a:r>
            <a:endParaRPr lang="en-US" sz="1050" dirty="0"/>
          </a:p>
        </p:txBody>
      </p:sp>
      <p:sp>
        <p:nvSpPr>
          <p:cNvPr id="39" name="Text 8"/>
          <p:cNvSpPr/>
          <p:nvPr/>
        </p:nvSpPr>
        <p:spPr>
          <a:xfrm>
            <a:off x="5238750" y="4143375"/>
            <a:ext cx="2194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RESTful API</a:t>
            </a:r>
            <a:endParaRPr lang="en-US" sz="1050" dirty="0"/>
          </a:p>
        </p:txBody>
      </p:sp>
      <p:sp>
        <p:nvSpPr>
          <p:cNvPr id="40" name="Text 9"/>
          <p:cNvSpPr/>
          <p:nvPr/>
        </p:nvSpPr>
        <p:spPr>
          <a:xfrm>
            <a:off x="3524250" y="4410075"/>
            <a:ext cx="1828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JWT安全认证</a:t>
            </a:r>
            <a:endParaRPr lang="en-US" sz="1050" dirty="0"/>
          </a:p>
        </p:txBody>
      </p:sp>
      <p:sp>
        <p:nvSpPr>
          <p:cNvPr id="41" name="Text 10"/>
          <p:cNvSpPr/>
          <p:nvPr/>
        </p:nvSpPr>
        <p:spPr>
          <a:xfrm>
            <a:off x="5238750" y="4410075"/>
            <a:ext cx="2194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MyBatis Plus</a:t>
            </a:r>
            <a:endParaRPr lang="en-US" sz="1050" dirty="0"/>
          </a:p>
        </p:txBody>
      </p:sp>
      <p:sp>
        <p:nvSpPr>
          <p:cNvPr id="42" name="Text 11"/>
          <p:cNvSpPr/>
          <p:nvPr/>
        </p:nvSpPr>
        <p:spPr>
          <a:xfrm>
            <a:off x="7863840" y="4143375"/>
            <a:ext cx="2560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数据存储 (MySQL)</a:t>
            </a:r>
            <a:endParaRPr lang="en-US" sz="1500" dirty="0"/>
          </a:p>
        </p:txBody>
      </p:sp>
      <p:sp>
        <p:nvSpPr>
          <p:cNvPr id="43" name="Text 12"/>
          <p:cNvSpPr/>
          <p:nvPr/>
        </p:nvSpPr>
        <p:spPr>
          <a:xfrm>
            <a:off x="8096250" y="4486275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数据持久化</a:t>
            </a:r>
            <a:endParaRPr lang="en-US" sz="1050" dirty="0"/>
          </a:p>
        </p:txBody>
      </p:sp>
      <p:sp>
        <p:nvSpPr>
          <p:cNvPr id="44" name="Text 13"/>
          <p:cNvSpPr/>
          <p:nvPr/>
        </p:nvSpPr>
        <p:spPr>
          <a:xfrm>
            <a:off x="8096250" y="4714875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事务管理</a:t>
            </a:r>
            <a:endParaRPr lang="en-US" sz="1050" dirty="0"/>
          </a:p>
        </p:txBody>
      </p:sp>
      <p:sp>
        <p:nvSpPr>
          <p:cNvPr id="45" name="Text 14"/>
          <p:cNvSpPr/>
          <p:nvPr/>
        </p:nvSpPr>
        <p:spPr>
          <a:xfrm>
            <a:off x="8096250" y="4943475"/>
            <a:ext cx="2324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索引优化</a:t>
            </a:r>
            <a:endParaRPr lang="en-US" sz="1050" dirty="0"/>
          </a:p>
        </p:txBody>
      </p:sp>
      <p:sp>
        <p:nvSpPr>
          <p:cNvPr id="46" name="Text 15"/>
          <p:cNvSpPr/>
          <p:nvPr/>
        </p:nvSpPr>
        <p:spPr>
          <a:xfrm>
            <a:off x="952500" y="5553075"/>
            <a:ext cx="3327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高内聚低耦合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723900" y="5781675"/>
            <a:ext cx="39928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前后端分离，各自独立开发，降低系统耦合度</a:t>
            </a:r>
            <a:endParaRPr lang="en-US" sz="1050" dirty="0"/>
          </a:p>
        </p:txBody>
      </p:sp>
      <p:sp>
        <p:nvSpPr>
          <p:cNvPr id="48" name="Text 17"/>
          <p:cNvSpPr/>
          <p:nvPr/>
        </p:nvSpPr>
        <p:spPr>
          <a:xfrm>
            <a:off x="4641800" y="5553075"/>
            <a:ext cx="3327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易于扩展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4432250" y="5781675"/>
            <a:ext cx="39928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可独立扩展前后端功能，适应业务增长需求</a:t>
            </a:r>
            <a:endParaRPr lang="en-US" sz="1050" dirty="0"/>
          </a:p>
        </p:txBody>
      </p:sp>
      <p:sp>
        <p:nvSpPr>
          <p:cNvPr id="50" name="Text 19"/>
          <p:cNvSpPr/>
          <p:nvPr/>
        </p:nvSpPr>
        <p:spPr>
          <a:xfrm>
            <a:off x="8369201" y="5553075"/>
            <a:ext cx="33274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安全可靠</a:t>
            </a:r>
            <a:endParaRPr lang="en-US" sz="1200" dirty="0"/>
          </a:p>
        </p:txBody>
      </p:sp>
      <p:sp>
        <p:nvSpPr>
          <p:cNvPr id="51" name="Text 20"/>
          <p:cNvSpPr/>
          <p:nvPr/>
        </p:nvSpPr>
        <p:spPr>
          <a:xfrm>
            <a:off x="8140601" y="5781675"/>
            <a:ext cx="39929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完善的权限控制和数据安全保障机制</a:t>
            </a:r>
            <a:endParaRPr lang="en-US" sz="1050" dirty="0"/>
          </a:p>
        </p:txBody>
      </p:sp>
      <p:sp>
        <p:nvSpPr>
          <p:cNvPr id="52" name="Text 21"/>
          <p:cNvSpPr/>
          <p:nvPr/>
        </p:nvSpPr>
        <p:spPr>
          <a:xfrm>
            <a:off x="11617226" y="6562725"/>
            <a:ext cx="461129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10</a:t>
            </a:r>
            <a:endParaRPr lang="en-US" sz="1050" dirty="0"/>
          </a:p>
        </p:txBody>
      </p:sp>
      <p:sp>
        <p:nvSpPr>
          <p:cNvPr id="53" name="Text 22"/>
          <p:cNvSpPr/>
          <p:nvPr/>
        </p:nvSpPr>
        <p:spPr>
          <a:xfrm>
            <a:off x="11442650" y="6610350"/>
            <a:ext cx="899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天工 AI 生成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8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714375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895475"/>
            <a:ext cx="3505200" cy="2857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085975"/>
            <a:ext cx="457200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200275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771775"/>
            <a:ext cx="1333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152775"/>
            <a:ext cx="2190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3533775"/>
            <a:ext cx="1524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3914775"/>
            <a:ext cx="17145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4295775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1895475"/>
            <a:ext cx="3505200" cy="2857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900" y="2085975"/>
            <a:ext cx="5143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48200" y="2200275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3900" y="2771775"/>
            <a:ext cx="1524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3900" y="3152775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33900" y="3533775"/>
            <a:ext cx="17145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33900" y="3914775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33900" y="4295775"/>
            <a:ext cx="10477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77200" y="1895475"/>
            <a:ext cx="3505200" cy="2857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67700" y="2085975"/>
            <a:ext cx="514350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2000" y="2200275"/>
            <a:ext cx="28575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67700" y="2771775"/>
            <a:ext cx="17145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67700" y="3952875"/>
            <a:ext cx="3124200" cy="609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82000" y="4086225"/>
            <a:ext cx="104775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9600" y="6648450"/>
            <a:ext cx="10972800" cy="28575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6829425"/>
            <a:ext cx="12192000" cy="28575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85500" y="6610350"/>
            <a:ext cx="749350" cy="1905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09600" y="257175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技术栈选择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609600" y="1133475"/>
            <a:ext cx="10972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系统采用当前主流且成熟的技术栈，确保系统的先进性、可维护性和可扩展性。后端以Spring Boot为核心，前端基于Vue.js构建，特别集成了Google Gemini API实现AI助手功能。</a:t>
            </a:r>
            <a:endParaRPr lang="en-US" sz="1500" dirty="0"/>
          </a:p>
        </p:txBody>
      </p:sp>
      <p:sp>
        <p:nvSpPr>
          <p:cNvPr id="32" name="Text 2"/>
          <p:cNvSpPr/>
          <p:nvPr/>
        </p:nvSpPr>
        <p:spPr>
          <a:xfrm>
            <a:off x="1371600" y="2200275"/>
            <a:ext cx="1097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后端技术</a:t>
            </a:r>
            <a:endParaRPr lang="en-US" sz="1800" dirty="0"/>
          </a:p>
        </p:txBody>
      </p:sp>
      <p:sp>
        <p:nvSpPr>
          <p:cNvPr id="33" name="Text 3"/>
          <p:cNvSpPr/>
          <p:nvPr/>
        </p:nvSpPr>
        <p:spPr>
          <a:xfrm>
            <a:off x="1009650" y="2790825"/>
            <a:ext cx="17418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Spring Boot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2.5.4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1095375" y="3171825"/>
            <a:ext cx="7250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Java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17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1028700" y="3552825"/>
            <a:ext cx="105388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MySQL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8.0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1047750" y="3933825"/>
            <a:ext cx="18459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MyBatis Plus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3.5.1</a:t>
            </a:r>
            <a:endParaRPr lang="en-US" sz="1200" dirty="0"/>
          </a:p>
        </p:txBody>
      </p:sp>
      <p:sp>
        <p:nvSpPr>
          <p:cNvPr id="37" name="Text 7"/>
          <p:cNvSpPr/>
          <p:nvPr/>
        </p:nvSpPr>
        <p:spPr>
          <a:xfrm>
            <a:off x="1047750" y="4314825"/>
            <a:ext cx="10344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JWT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0.11.5</a:t>
            </a:r>
            <a:endParaRPr lang="en-US" sz="1200" dirty="0"/>
          </a:p>
        </p:txBody>
      </p:sp>
      <p:sp>
        <p:nvSpPr>
          <p:cNvPr id="38" name="Text 8"/>
          <p:cNvSpPr/>
          <p:nvPr/>
        </p:nvSpPr>
        <p:spPr>
          <a:xfrm>
            <a:off x="5162550" y="2200275"/>
            <a:ext cx="1097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前端技术</a:t>
            </a:r>
            <a:endParaRPr lang="en-US" sz="1800" dirty="0"/>
          </a:p>
        </p:txBody>
      </p:sp>
      <p:sp>
        <p:nvSpPr>
          <p:cNvPr id="39" name="Text 9"/>
          <p:cNvSpPr/>
          <p:nvPr/>
        </p:nvSpPr>
        <p:spPr>
          <a:xfrm>
            <a:off x="4762500" y="2790825"/>
            <a:ext cx="9127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Vue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3.3.8</a:t>
            </a:r>
            <a:endParaRPr lang="en-US" sz="1200" dirty="0"/>
          </a:p>
        </p:txBody>
      </p:sp>
      <p:sp>
        <p:nvSpPr>
          <p:cNvPr id="40" name="Text 10"/>
          <p:cNvSpPr/>
          <p:nvPr/>
        </p:nvSpPr>
        <p:spPr>
          <a:xfrm>
            <a:off x="4800600" y="3171825"/>
            <a:ext cx="21077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Ant Design Vue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4.0.7</a:t>
            </a:r>
            <a:endParaRPr lang="en-US" sz="1200" dirty="0"/>
          </a:p>
        </p:txBody>
      </p:sp>
      <p:sp>
        <p:nvSpPr>
          <p:cNvPr id="41" name="Text 11"/>
          <p:cNvSpPr/>
          <p:nvPr/>
        </p:nvSpPr>
        <p:spPr>
          <a:xfrm>
            <a:off x="4781550" y="3552825"/>
            <a:ext cx="936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Vite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5.0.0</a:t>
            </a:r>
            <a:endParaRPr lang="en-US" sz="1200" dirty="0"/>
          </a:p>
        </p:txBody>
      </p:sp>
      <p:sp>
        <p:nvSpPr>
          <p:cNvPr id="42" name="Text 12"/>
          <p:cNvSpPr/>
          <p:nvPr/>
        </p:nvSpPr>
        <p:spPr>
          <a:xfrm>
            <a:off x="4781550" y="3933825"/>
            <a:ext cx="132266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ECharts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5.4.3</a:t>
            </a:r>
            <a:endParaRPr lang="en-US" sz="1200" dirty="0"/>
          </a:p>
        </p:txBody>
      </p:sp>
      <p:sp>
        <p:nvSpPr>
          <p:cNvPr id="43" name="Text 13"/>
          <p:cNvSpPr/>
          <p:nvPr/>
        </p:nvSpPr>
        <p:spPr>
          <a:xfrm>
            <a:off x="4714875" y="4314825"/>
            <a:ext cx="126265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Sass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预处理器</a:t>
            </a:r>
            <a:endParaRPr lang="en-US" sz="1200" dirty="0"/>
          </a:p>
        </p:txBody>
      </p:sp>
      <p:sp>
        <p:nvSpPr>
          <p:cNvPr id="44" name="Text 14"/>
          <p:cNvSpPr/>
          <p:nvPr/>
        </p:nvSpPr>
        <p:spPr>
          <a:xfrm>
            <a:off x="8896350" y="2200275"/>
            <a:ext cx="95851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集成</a:t>
            </a:r>
            <a:endParaRPr lang="en-US" sz="1800" dirty="0"/>
          </a:p>
        </p:txBody>
      </p:sp>
      <p:sp>
        <p:nvSpPr>
          <p:cNvPr id="45" name="Text 15"/>
          <p:cNvSpPr/>
          <p:nvPr/>
        </p:nvSpPr>
        <p:spPr>
          <a:xfrm>
            <a:off x="8515350" y="2790825"/>
            <a:ext cx="19102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Google Gemini API</a:t>
            </a:r>
            <a:endParaRPr lang="en-US" sz="1200" dirty="0"/>
          </a:p>
        </p:txBody>
      </p:sp>
      <p:sp>
        <p:nvSpPr>
          <p:cNvPr id="46" name="Text 16"/>
          <p:cNvSpPr/>
          <p:nvPr/>
        </p:nvSpPr>
        <p:spPr>
          <a:xfrm>
            <a:off x="8267700" y="3152775"/>
            <a:ext cx="3124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集成Google Gemini API，为系统提供强大的自然语言处理能力，实现AI助手功能，提升用户体验。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8524875" y="4067175"/>
            <a:ext cx="2895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亮点功能：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通过自然语言查询业务数据，无需记忆复杂查询语句</a:t>
            </a:r>
            <a:endParaRPr lang="en-US" sz="1050" dirty="0"/>
          </a:p>
        </p:txBody>
      </p:sp>
      <p:sp>
        <p:nvSpPr>
          <p:cNvPr id="48" name="Text 18"/>
          <p:cNvSpPr/>
          <p:nvPr/>
        </p:nvSpPr>
        <p:spPr>
          <a:xfrm>
            <a:off x="11617226" y="6562725"/>
            <a:ext cx="461129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10</a:t>
            </a:r>
            <a:endParaRPr lang="en-US" sz="1050" dirty="0"/>
          </a:p>
        </p:txBody>
      </p:sp>
      <p:sp>
        <p:nvSpPr>
          <p:cNvPr id="49" name="Text 19"/>
          <p:cNvSpPr/>
          <p:nvPr/>
        </p:nvSpPr>
        <p:spPr>
          <a:xfrm>
            <a:off x="11442650" y="6610350"/>
            <a:ext cx="899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天工 AI 生成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8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714375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76375"/>
            <a:ext cx="2628900" cy="1485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875" y="1628775"/>
            <a:ext cx="514350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1175" y="1743075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0900" y="1476375"/>
            <a:ext cx="2628900" cy="1485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8175" y="1628775"/>
            <a:ext cx="51435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2475" y="1743075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2200" y="1476375"/>
            <a:ext cx="2628900" cy="1485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3763" y="1628775"/>
            <a:ext cx="485775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8063" y="1743075"/>
            <a:ext cx="25717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3500" y="1476375"/>
            <a:ext cx="2628900" cy="1485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0775" y="1628775"/>
            <a:ext cx="514350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25075" y="1743075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3114675"/>
            <a:ext cx="2628900" cy="1485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1163" y="3267075"/>
            <a:ext cx="485775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5463" y="3381375"/>
            <a:ext cx="257175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90900" y="3114675"/>
            <a:ext cx="2628900" cy="1485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76750" y="3267075"/>
            <a:ext cx="4572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91050" y="3381375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72200" y="3114675"/>
            <a:ext cx="2628900" cy="1485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58050" y="3267075"/>
            <a:ext cx="457200" cy="533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72350" y="3381375"/>
            <a:ext cx="22860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53500" y="3114675"/>
            <a:ext cx="2628900" cy="14859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10775" y="3267075"/>
            <a:ext cx="514350" cy="533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125075" y="3381375"/>
            <a:ext cx="28575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9600" y="6648450"/>
            <a:ext cx="10972800" cy="2857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6829425"/>
            <a:ext cx="12192000" cy="2857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85500" y="6610350"/>
            <a:ext cx="749350" cy="1905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609600" y="257175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系统功能模块</a:t>
            </a:r>
            <a:endParaRPr lang="en-US" sz="2700" dirty="0"/>
          </a:p>
        </p:txBody>
      </p:sp>
      <p:sp>
        <p:nvSpPr>
          <p:cNvPr id="33" name="Text 1"/>
          <p:cNvSpPr/>
          <p:nvPr/>
        </p:nvSpPr>
        <p:spPr>
          <a:xfrm>
            <a:off x="609600" y="1057275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系统主要包含八大核心功能模块，覆盖企业进销存管理的各个环节，为用户提供全面的业务解决方案。</a:t>
            </a:r>
            <a:endParaRPr lang="en-US" sz="1500" dirty="0"/>
          </a:p>
        </p:txBody>
      </p:sp>
      <p:sp>
        <p:nvSpPr>
          <p:cNvPr id="34" name="Text 2"/>
          <p:cNvSpPr/>
          <p:nvPr/>
        </p:nvSpPr>
        <p:spPr>
          <a:xfrm>
            <a:off x="1581150" y="2276475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用户管理</a:t>
            </a:r>
            <a:endParaRPr lang="en-US" sz="1350" dirty="0"/>
          </a:p>
        </p:txBody>
      </p:sp>
      <p:sp>
        <p:nvSpPr>
          <p:cNvPr id="35" name="Text 3"/>
          <p:cNvSpPr/>
          <p:nvPr/>
        </p:nvSpPr>
        <p:spPr>
          <a:xfrm>
            <a:off x="563880" y="2619375"/>
            <a:ext cx="2720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用户注册、登录、权限管理与角色分配</a:t>
            </a:r>
            <a:endParaRPr lang="en-US" sz="1050" dirty="0"/>
          </a:p>
        </p:txBody>
      </p:sp>
      <p:sp>
        <p:nvSpPr>
          <p:cNvPr id="36" name="Text 4"/>
          <p:cNvSpPr/>
          <p:nvPr/>
        </p:nvSpPr>
        <p:spPr>
          <a:xfrm>
            <a:off x="4362450" y="2276475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客户管理</a:t>
            </a:r>
            <a:endParaRPr lang="en-US" sz="1350" dirty="0"/>
          </a:p>
        </p:txBody>
      </p:sp>
      <p:sp>
        <p:nvSpPr>
          <p:cNvPr id="37" name="Text 5"/>
          <p:cNvSpPr/>
          <p:nvPr/>
        </p:nvSpPr>
        <p:spPr>
          <a:xfrm>
            <a:off x="3425190" y="2619375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客户信息的增删改查与交易记录管理</a:t>
            </a:r>
            <a:endParaRPr lang="en-US" sz="1050" dirty="0"/>
          </a:p>
        </p:txBody>
      </p:sp>
      <p:sp>
        <p:nvSpPr>
          <p:cNvPr id="38" name="Text 6"/>
          <p:cNvSpPr/>
          <p:nvPr/>
        </p:nvSpPr>
        <p:spPr>
          <a:xfrm>
            <a:off x="7143750" y="2276475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商品管理</a:t>
            </a:r>
            <a:endParaRPr lang="en-US" sz="1350" dirty="0"/>
          </a:p>
        </p:txBody>
      </p:sp>
      <p:sp>
        <p:nvSpPr>
          <p:cNvPr id="39" name="Text 7"/>
          <p:cNvSpPr/>
          <p:nvPr/>
        </p:nvSpPr>
        <p:spPr>
          <a:xfrm>
            <a:off x="6446520" y="2619375"/>
            <a:ext cx="20802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商品信息维护与库存数量管理</a:t>
            </a:r>
            <a:endParaRPr lang="en-US" sz="1050" dirty="0"/>
          </a:p>
        </p:txBody>
      </p:sp>
      <p:sp>
        <p:nvSpPr>
          <p:cNvPr id="40" name="Text 8"/>
          <p:cNvSpPr/>
          <p:nvPr/>
        </p:nvSpPr>
        <p:spPr>
          <a:xfrm>
            <a:off x="9925050" y="2276475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仓库管理</a:t>
            </a:r>
            <a:endParaRPr lang="en-US" sz="1350" dirty="0"/>
          </a:p>
        </p:txBody>
      </p:sp>
      <p:sp>
        <p:nvSpPr>
          <p:cNvPr id="41" name="Text 9"/>
          <p:cNvSpPr/>
          <p:nvPr/>
        </p:nvSpPr>
        <p:spPr>
          <a:xfrm>
            <a:off x="9227820" y="2619375"/>
            <a:ext cx="20802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仓库信息管理与库存查询统计</a:t>
            </a:r>
            <a:endParaRPr lang="en-US" sz="1050" dirty="0"/>
          </a:p>
        </p:txBody>
      </p:sp>
      <p:sp>
        <p:nvSpPr>
          <p:cNvPr id="42" name="Text 10"/>
          <p:cNvSpPr/>
          <p:nvPr/>
        </p:nvSpPr>
        <p:spPr>
          <a:xfrm>
            <a:off x="1581150" y="3914775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采购管理</a:t>
            </a:r>
            <a:endParaRPr lang="en-US" sz="1350" dirty="0"/>
          </a:p>
        </p:txBody>
      </p:sp>
      <p:sp>
        <p:nvSpPr>
          <p:cNvPr id="43" name="Text 11"/>
          <p:cNvSpPr/>
          <p:nvPr/>
        </p:nvSpPr>
        <p:spPr>
          <a:xfrm>
            <a:off x="1043940" y="4257675"/>
            <a:ext cx="1760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采购订单管理与入库处理</a:t>
            </a:r>
            <a:endParaRPr lang="en-US" sz="1050" dirty="0"/>
          </a:p>
        </p:txBody>
      </p:sp>
      <p:sp>
        <p:nvSpPr>
          <p:cNvPr id="44" name="Text 12"/>
          <p:cNvSpPr/>
          <p:nvPr/>
        </p:nvSpPr>
        <p:spPr>
          <a:xfrm>
            <a:off x="4362450" y="3914775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销售管理</a:t>
            </a:r>
            <a:endParaRPr lang="en-US" sz="1350" dirty="0"/>
          </a:p>
        </p:txBody>
      </p:sp>
      <p:sp>
        <p:nvSpPr>
          <p:cNvPr id="45" name="Text 13"/>
          <p:cNvSpPr/>
          <p:nvPr/>
        </p:nvSpPr>
        <p:spPr>
          <a:xfrm>
            <a:off x="3825240" y="4257675"/>
            <a:ext cx="1760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销售订单管理与出库处理</a:t>
            </a:r>
            <a:endParaRPr lang="en-US" sz="1050" dirty="0"/>
          </a:p>
        </p:txBody>
      </p:sp>
      <p:sp>
        <p:nvSpPr>
          <p:cNvPr id="46" name="Text 14"/>
          <p:cNvSpPr/>
          <p:nvPr/>
        </p:nvSpPr>
        <p:spPr>
          <a:xfrm>
            <a:off x="7143750" y="3914775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报表统计</a:t>
            </a:r>
            <a:endParaRPr lang="en-US" sz="1350" dirty="0"/>
          </a:p>
        </p:txBody>
      </p:sp>
      <p:sp>
        <p:nvSpPr>
          <p:cNvPr id="47" name="Text 15"/>
          <p:cNvSpPr/>
          <p:nvPr/>
        </p:nvSpPr>
        <p:spPr>
          <a:xfrm>
            <a:off x="6446520" y="4257675"/>
            <a:ext cx="20802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各类业务数据统计和分析报表</a:t>
            </a:r>
            <a:endParaRPr lang="en-US" sz="1050" dirty="0"/>
          </a:p>
        </p:txBody>
      </p:sp>
      <p:sp>
        <p:nvSpPr>
          <p:cNvPr id="48" name="Text 16"/>
          <p:cNvSpPr/>
          <p:nvPr/>
        </p:nvSpPr>
        <p:spPr>
          <a:xfrm>
            <a:off x="9998125" y="3914775"/>
            <a:ext cx="64740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AI助手</a:t>
            </a:r>
            <a:endParaRPr lang="en-US" sz="1350" dirty="0"/>
          </a:p>
        </p:txBody>
      </p:sp>
      <p:sp>
        <p:nvSpPr>
          <p:cNvPr id="49" name="Text 17"/>
          <p:cNvSpPr/>
          <p:nvPr/>
        </p:nvSpPr>
        <p:spPr>
          <a:xfrm>
            <a:off x="8907780" y="4257675"/>
            <a:ext cx="2720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自然语言查询业务数据，智能分析建议</a:t>
            </a:r>
            <a:endParaRPr lang="en-US" sz="1050" dirty="0"/>
          </a:p>
        </p:txBody>
      </p:sp>
      <p:sp>
        <p:nvSpPr>
          <p:cNvPr id="50" name="Text 18"/>
          <p:cNvSpPr/>
          <p:nvPr/>
        </p:nvSpPr>
        <p:spPr>
          <a:xfrm>
            <a:off x="11617226" y="6562725"/>
            <a:ext cx="461129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10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11442650" y="6610350"/>
            <a:ext cx="899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天工 AI 生成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8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714375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57275"/>
            <a:ext cx="3505200" cy="3886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209675"/>
            <a:ext cx="371475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285875"/>
            <a:ext cx="21907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80" y="1724025"/>
            <a:ext cx="3169920" cy="1828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714750"/>
            <a:ext cx="104775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943350"/>
            <a:ext cx="104775" cy="1333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4171950"/>
            <a:ext cx="171450" cy="1333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400550"/>
            <a:ext cx="17145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4629150"/>
            <a:ext cx="15240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43400" y="1057275"/>
            <a:ext cx="3505200" cy="3886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5800" y="1209675"/>
            <a:ext cx="342900" cy="419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0" y="1285875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95800" y="1743075"/>
            <a:ext cx="3200400" cy="1828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95800" y="3714750"/>
            <a:ext cx="11430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95800" y="3943350"/>
            <a:ext cx="104775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5800" y="4171950"/>
            <a:ext cx="11430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5800" y="4400550"/>
            <a:ext cx="171450" cy="133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95800" y="4629150"/>
            <a:ext cx="15240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77200" y="1057275"/>
            <a:ext cx="3505200" cy="3886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29600" y="1209675"/>
            <a:ext cx="323850" cy="419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05800" y="1285875"/>
            <a:ext cx="17145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9599" y="1743075"/>
            <a:ext cx="3213051" cy="1836029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29600" y="3714750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9600" y="3943350"/>
            <a:ext cx="133350" cy="1333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229600" y="4171950"/>
            <a:ext cx="133350" cy="1333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29600" y="4400550"/>
            <a:ext cx="104775" cy="1333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29600" y="4629150"/>
            <a:ext cx="152400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9600" y="6648450"/>
            <a:ext cx="10972800" cy="2857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6829425"/>
            <a:ext cx="12192000" cy="28575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385500" y="6610350"/>
            <a:ext cx="749350" cy="1905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609600" y="257175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业务流程分析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1247775" y="1285875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采购业务流程</a:t>
            </a:r>
            <a:endParaRPr lang="en-US" sz="1500" dirty="0"/>
          </a:p>
        </p:txBody>
      </p:sp>
      <p:sp>
        <p:nvSpPr>
          <p:cNvPr id="37" name="Text 2"/>
          <p:cNvSpPr/>
          <p:nvPr/>
        </p:nvSpPr>
        <p:spPr>
          <a:xfrm>
            <a:off x="942975" y="3686175"/>
            <a:ext cx="11201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采购申请与审批</a:t>
            </a:r>
            <a:endParaRPr lang="en-US" sz="1050" dirty="0"/>
          </a:p>
        </p:txBody>
      </p:sp>
      <p:sp>
        <p:nvSpPr>
          <p:cNvPr id="38" name="Text 3"/>
          <p:cNvSpPr/>
          <p:nvPr/>
        </p:nvSpPr>
        <p:spPr>
          <a:xfrm>
            <a:off x="942975" y="39147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采购订单创建与发送</a:t>
            </a:r>
            <a:endParaRPr lang="en-US" sz="1050" dirty="0"/>
          </a:p>
        </p:txBody>
      </p:sp>
      <p:sp>
        <p:nvSpPr>
          <p:cNvPr id="39" name="Text 4"/>
          <p:cNvSpPr/>
          <p:nvPr/>
        </p:nvSpPr>
        <p:spPr>
          <a:xfrm>
            <a:off x="1009650" y="4143375"/>
            <a:ext cx="11201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供应商发货通知</a:t>
            </a:r>
            <a:endParaRPr lang="en-US" sz="1050" dirty="0"/>
          </a:p>
        </p:txBody>
      </p:sp>
      <p:sp>
        <p:nvSpPr>
          <p:cNvPr id="40" name="Text 5"/>
          <p:cNvSpPr/>
          <p:nvPr/>
        </p:nvSpPr>
        <p:spPr>
          <a:xfrm>
            <a:off x="1009650" y="43719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商品入库与库存更新</a:t>
            </a:r>
            <a:endParaRPr lang="en-US" sz="1050" dirty="0"/>
          </a:p>
        </p:txBody>
      </p:sp>
      <p:sp>
        <p:nvSpPr>
          <p:cNvPr id="41" name="Text 6"/>
          <p:cNvSpPr/>
          <p:nvPr/>
        </p:nvSpPr>
        <p:spPr>
          <a:xfrm>
            <a:off x="990600" y="46005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付款结算与发票管理</a:t>
            </a:r>
            <a:endParaRPr lang="en-US" sz="1050" dirty="0"/>
          </a:p>
        </p:txBody>
      </p:sp>
      <p:sp>
        <p:nvSpPr>
          <p:cNvPr id="42" name="Text 7"/>
          <p:cNvSpPr/>
          <p:nvPr/>
        </p:nvSpPr>
        <p:spPr>
          <a:xfrm>
            <a:off x="4953000" y="1285875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销售业务流程</a:t>
            </a:r>
            <a:endParaRPr lang="en-US" sz="1500" dirty="0"/>
          </a:p>
        </p:txBody>
      </p:sp>
      <p:sp>
        <p:nvSpPr>
          <p:cNvPr id="43" name="Text 8"/>
          <p:cNvSpPr/>
          <p:nvPr/>
        </p:nvSpPr>
        <p:spPr>
          <a:xfrm>
            <a:off x="4686300" y="36861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客户下单与订单确认</a:t>
            </a:r>
            <a:endParaRPr lang="en-US" sz="1050" dirty="0"/>
          </a:p>
        </p:txBody>
      </p:sp>
      <p:sp>
        <p:nvSpPr>
          <p:cNvPr id="44" name="Text 9"/>
          <p:cNvSpPr/>
          <p:nvPr/>
        </p:nvSpPr>
        <p:spPr>
          <a:xfrm>
            <a:off x="4676775" y="39147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销售订单创建与发货</a:t>
            </a:r>
            <a:endParaRPr lang="en-US" sz="1050" dirty="0"/>
          </a:p>
        </p:txBody>
      </p:sp>
      <p:sp>
        <p:nvSpPr>
          <p:cNvPr id="45" name="Text 10"/>
          <p:cNvSpPr/>
          <p:nvPr/>
        </p:nvSpPr>
        <p:spPr>
          <a:xfrm>
            <a:off x="4686300" y="41433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商品出库与库存扣减</a:t>
            </a:r>
            <a:endParaRPr lang="en-US" sz="1050" dirty="0"/>
          </a:p>
        </p:txBody>
      </p:sp>
      <p:sp>
        <p:nvSpPr>
          <p:cNvPr id="46" name="Text 11"/>
          <p:cNvSpPr/>
          <p:nvPr/>
        </p:nvSpPr>
        <p:spPr>
          <a:xfrm>
            <a:off x="4743450" y="4371975"/>
            <a:ext cx="11201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发货与物流跟踪</a:t>
            </a:r>
            <a:endParaRPr lang="en-US" sz="1050" dirty="0"/>
          </a:p>
        </p:txBody>
      </p:sp>
      <p:sp>
        <p:nvSpPr>
          <p:cNvPr id="47" name="Text 12"/>
          <p:cNvSpPr/>
          <p:nvPr/>
        </p:nvSpPr>
        <p:spPr>
          <a:xfrm>
            <a:off x="4724400" y="46005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收款结算与账务处理</a:t>
            </a:r>
            <a:endParaRPr lang="en-US" sz="1050" dirty="0"/>
          </a:p>
        </p:txBody>
      </p:sp>
      <p:sp>
        <p:nvSpPr>
          <p:cNvPr id="48" name="Text 13"/>
          <p:cNvSpPr/>
          <p:nvPr/>
        </p:nvSpPr>
        <p:spPr>
          <a:xfrm>
            <a:off x="8667750" y="1285875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库存管理流程</a:t>
            </a:r>
            <a:endParaRPr lang="en-US" sz="1500" dirty="0"/>
          </a:p>
        </p:txBody>
      </p:sp>
      <p:sp>
        <p:nvSpPr>
          <p:cNvPr id="49" name="Text 14"/>
          <p:cNvSpPr/>
          <p:nvPr/>
        </p:nvSpPr>
        <p:spPr>
          <a:xfrm>
            <a:off x="8439150" y="36861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库存查询与实时监控</a:t>
            </a:r>
            <a:endParaRPr lang="en-US" sz="1050" dirty="0"/>
          </a:p>
        </p:txBody>
      </p:sp>
      <p:sp>
        <p:nvSpPr>
          <p:cNvPr id="50" name="Text 15"/>
          <p:cNvSpPr/>
          <p:nvPr/>
        </p:nvSpPr>
        <p:spPr>
          <a:xfrm>
            <a:off x="8439150" y="39147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库存预警与补货申请</a:t>
            </a:r>
            <a:endParaRPr lang="en-US" sz="1050" dirty="0"/>
          </a:p>
        </p:txBody>
      </p:sp>
      <p:sp>
        <p:nvSpPr>
          <p:cNvPr id="51" name="Text 16"/>
          <p:cNvSpPr/>
          <p:nvPr/>
        </p:nvSpPr>
        <p:spPr>
          <a:xfrm>
            <a:off x="8439150" y="41433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库存调拨与部门分配</a:t>
            </a:r>
            <a:endParaRPr lang="en-US" sz="1050" dirty="0"/>
          </a:p>
        </p:txBody>
      </p:sp>
      <p:sp>
        <p:nvSpPr>
          <p:cNvPr id="52" name="Text 17"/>
          <p:cNvSpPr/>
          <p:nvPr/>
        </p:nvSpPr>
        <p:spPr>
          <a:xfrm>
            <a:off x="8410575" y="43719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库存盘点与差异处理</a:t>
            </a:r>
            <a:endParaRPr lang="en-US" sz="1050" dirty="0"/>
          </a:p>
        </p:txBody>
      </p:sp>
      <p:sp>
        <p:nvSpPr>
          <p:cNvPr id="53" name="Text 18"/>
          <p:cNvSpPr/>
          <p:nvPr/>
        </p:nvSpPr>
        <p:spPr>
          <a:xfrm>
            <a:off x="8458200" y="4600575"/>
            <a:ext cx="1440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库存分析与报表生成</a:t>
            </a:r>
            <a:endParaRPr lang="en-US" sz="1050" dirty="0"/>
          </a:p>
        </p:txBody>
      </p:sp>
      <p:sp>
        <p:nvSpPr>
          <p:cNvPr id="54" name="Text 19"/>
          <p:cNvSpPr/>
          <p:nvPr/>
        </p:nvSpPr>
        <p:spPr>
          <a:xfrm>
            <a:off x="11617226" y="6562725"/>
            <a:ext cx="461129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10</a:t>
            </a:r>
            <a:endParaRPr lang="en-US" sz="1050" dirty="0"/>
          </a:p>
        </p:txBody>
      </p:sp>
      <p:sp>
        <p:nvSpPr>
          <p:cNvPr id="55" name="Text 20"/>
          <p:cNvSpPr/>
          <p:nvPr/>
        </p:nvSpPr>
        <p:spPr>
          <a:xfrm>
            <a:off x="11442650" y="6610350"/>
            <a:ext cx="899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天工 AI 生成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2863"/>
            <a:ext cx="12192000" cy="68865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28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714375"/>
            <a:ext cx="762000" cy="3810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6677025"/>
            <a:ext cx="10972800" cy="28575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58000"/>
            <a:ext cx="12192000" cy="28575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5500" y="6638925"/>
            <a:ext cx="749350" cy="190500"/>
          </a:xfrm>
          <a:prstGeom prst="rect">
            <a:avLst/>
          </a:prstGeom>
        </p:spPr>
      </p:pic>
      <p:sp>
        <p:nvSpPr>
          <p:cNvPr id="55" name="Text 0"/>
          <p:cNvSpPr/>
          <p:nvPr/>
        </p:nvSpPr>
        <p:spPr>
          <a:xfrm>
            <a:off x="609600" y="257175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系统实现效果</a:t>
            </a:r>
            <a:endParaRPr lang="en-US" sz="2700" dirty="0"/>
          </a:p>
        </p:txBody>
      </p:sp>
      <p:sp>
        <p:nvSpPr>
          <p:cNvPr id="87" name="Text 32"/>
          <p:cNvSpPr/>
          <p:nvPr/>
        </p:nvSpPr>
        <p:spPr>
          <a:xfrm>
            <a:off x="11617226" y="6591300"/>
            <a:ext cx="461129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10</a:t>
            </a:r>
            <a:endParaRPr lang="en-US" sz="1050" dirty="0"/>
          </a:p>
        </p:txBody>
      </p:sp>
      <p:sp>
        <p:nvSpPr>
          <p:cNvPr id="88" name="Text 33"/>
          <p:cNvSpPr/>
          <p:nvPr/>
        </p:nvSpPr>
        <p:spPr>
          <a:xfrm>
            <a:off x="11442650" y="6638925"/>
            <a:ext cx="899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天工 AI 生成</a:t>
            </a:r>
            <a:endParaRPr lang="en-US" sz="900" dirty="0"/>
          </a:p>
        </p:txBody>
      </p:sp>
      <p:pic>
        <p:nvPicPr>
          <p:cNvPr id="5" name="屏幕录制 2025-10-22 234319_compressed">
            <a:hlinkClick r:id="" action="ppaction://media"/>
            <a:extLst>
              <a:ext uri="{FF2B5EF4-FFF2-40B4-BE49-F238E27FC236}">
                <a16:creationId xmlns:a16="http://schemas.microsoft.com/office/drawing/2014/main" id="{DA97CC97-8435-4037-393B-1B08CA26F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5250" y="828675"/>
            <a:ext cx="12039600" cy="544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8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85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714375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33475"/>
            <a:ext cx="3505200" cy="2971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362075"/>
            <a:ext cx="485775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1476375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0859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6193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15277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4575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1133475"/>
            <a:ext cx="3505200" cy="2971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362075"/>
            <a:ext cx="45720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6300" y="1476375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208597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23907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269557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300037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7200" y="1133475"/>
            <a:ext cx="3505200" cy="2971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1362075"/>
            <a:ext cx="400050" cy="533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20100" y="1476375"/>
            <a:ext cx="17145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5800" y="239077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5800" y="2924175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" y="4333875"/>
            <a:ext cx="10972800" cy="8382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3564" y="4524375"/>
            <a:ext cx="171450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48375" y="4791075"/>
            <a:ext cx="171450" cy="1905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600" y="6648450"/>
            <a:ext cx="10972800" cy="2857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829425"/>
            <a:ext cx="12192000" cy="2857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385500" y="6610350"/>
            <a:ext cx="749350" cy="1905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609600" y="257175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总结与展望</a:t>
            </a:r>
            <a:endParaRPr lang="en-US" sz="2700" dirty="0"/>
          </a:p>
        </p:txBody>
      </p:sp>
      <p:sp>
        <p:nvSpPr>
          <p:cNvPr id="33" name="Text 1"/>
          <p:cNvSpPr/>
          <p:nvPr/>
        </p:nvSpPr>
        <p:spPr>
          <a:xfrm>
            <a:off x="1438275" y="1476375"/>
            <a:ext cx="1097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系统成果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1066800" y="2047875"/>
            <a:ext cx="281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基于B/S架构，实现前后端分离的进销存管理系统</a:t>
            </a:r>
            <a:endParaRPr lang="en-US" sz="1200" dirty="0"/>
          </a:p>
        </p:txBody>
      </p:sp>
      <p:sp>
        <p:nvSpPr>
          <p:cNvPr id="35" name="Text 3"/>
          <p:cNvSpPr/>
          <p:nvPr/>
        </p:nvSpPr>
        <p:spPr>
          <a:xfrm>
            <a:off x="1066800" y="2581275"/>
            <a:ext cx="281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集成客户、商品、仓库、采购销售等核心功能模块</a:t>
            </a:r>
            <a:endParaRPr lang="en-US" sz="1200" dirty="0"/>
          </a:p>
        </p:txBody>
      </p:sp>
      <p:sp>
        <p:nvSpPr>
          <p:cNvPr id="36" name="Text 4"/>
          <p:cNvSpPr/>
          <p:nvPr/>
        </p:nvSpPr>
        <p:spPr>
          <a:xfrm>
            <a:off x="1066800" y="3114675"/>
            <a:ext cx="2926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实现数据库合理设计与用户权限管理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1066800" y="3419475"/>
            <a:ext cx="281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集成AI助手功能，支持自然语言查询业务数据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5143500" y="1476375"/>
            <a:ext cx="1097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存在不足</a:t>
            </a:r>
            <a:endParaRPr lang="en-US" sz="1800" dirty="0"/>
          </a:p>
        </p:txBody>
      </p:sp>
      <p:sp>
        <p:nvSpPr>
          <p:cNvPr id="39" name="Text 7"/>
          <p:cNvSpPr/>
          <p:nvPr/>
        </p:nvSpPr>
        <p:spPr>
          <a:xfrm>
            <a:off x="4800600" y="2047875"/>
            <a:ext cx="2743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系统性能在高并发场景下有待优化</a:t>
            </a:r>
            <a:endParaRPr lang="en-US" sz="1200" dirty="0"/>
          </a:p>
        </p:txBody>
      </p:sp>
      <p:sp>
        <p:nvSpPr>
          <p:cNvPr id="40" name="Text 8"/>
          <p:cNvSpPr/>
          <p:nvPr/>
        </p:nvSpPr>
        <p:spPr>
          <a:xfrm>
            <a:off x="4800600" y="2352675"/>
            <a:ext cx="29223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AI助手功能的自然语言理解能力有限</a:t>
            </a:r>
            <a:endParaRPr lang="en-US" sz="1200" dirty="0"/>
          </a:p>
        </p:txBody>
      </p:sp>
      <p:sp>
        <p:nvSpPr>
          <p:cNvPr id="41" name="Text 9"/>
          <p:cNvSpPr/>
          <p:nvPr/>
        </p:nvSpPr>
        <p:spPr>
          <a:xfrm>
            <a:off x="4800600" y="2657475"/>
            <a:ext cx="23774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移动端适配性需要进一步提升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4800600" y="2962275"/>
            <a:ext cx="2194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部分高级报表功能有待完善</a:t>
            </a:r>
            <a:endParaRPr lang="en-US" sz="1200" dirty="0"/>
          </a:p>
        </p:txBody>
      </p:sp>
      <p:sp>
        <p:nvSpPr>
          <p:cNvPr id="43" name="Text 11"/>
          <p:cNvSpPr/>
          <p:nvPr/>
        </p:nvSpPr>
        <p:spPr>
          <a:xfrm>
            <a:off x="8820150" y="1476375"/>
            <a:ext cx="10972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未来展望</a:t>
            </a:r>
            <a:endParaRPr lang="en-US" sz="1800" dirty="0"/>
          </a:p>
        </p:txBody>
      </p:sp>
      <p:sp>
        <p:nvSpPr>
          <p:cNvPr id="44" name="Text 12"/>
          <p:cNvSpPr/>
          <p:nvPr/>
        </p:nvSpPr>
        <p:spPr>
          <a:xfrm>
            <a:off x="8534400" y="2047875"/>
            <a:ext cx="2743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45" name="Text 13"/>
          <p:cNvSpPr/>
          <p:nvPr/>
        </p:nvSpPr>
        <p:spPr>
          <a:xfrm>
            <a:off x="8534400" y="2352675"/>
            <a:ext cx="281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增强AI助手功能，集成更多自然语言处理能力</a:t>
            </a:r>
            <a:endParaRPr lang="en-US" sz="1200" dirty="0"/>
          </a:p>
        </p:txBody>
      </p:sp>
      <p:sp>
        <p:nvSpPr>
          <p:cNvPr id="46" name="Text 14"/>
          <p:cNvSpPr/>
          <p:nvPr/>
        </p:nvSpPr>
        <p:spPr>
          <a:xfrm>
            <a:off x="8534400" y="2886075"/>
            <a:ext cx="2743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开发移动端应用，提升系统可用性</a:t>
            </a:r>
            <a:endParaRPr lang="en-US" sz="1200" dirty="0"/>
          </a:p>
        </p:txBody>
      </p:sp>
      <p:sp>
        <p:nvSpPr>
          <p:cNvPr id="47" name="Text 15"/>
          <p:cNvSpPr/>
          <p:nvPr/>
        </p:nvSpPr>
        <p:spPr>
          <a:xfrm>
            <a:off x="8534400" y="3190875"/>
            <a:ext cx="281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48" name="Text 16"/>
          <p:cNvSpPr/>
          <p:nvPr/>
        </p:nvSpPr>
        <p:spPr>
          <a:xfrm>
            <a:off x="-304800" y="4486275"/>
            <a:ext cx="12801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本系统为中小企业提供了实用的进销存管理解决方案，通过不断优化和功能扩展，将更好地满足企业日益增长的管理需求 </a:t>
            </a:r>
            <a:endParaRPr lang="en-US" sz="1500" dirty="0"/>
          </a:p>
        </p:txBody>
      </p:sp>
      <p:sp>
        <p:nvSpPr>
          <p:cNvPr id="49" name="Text 17"/>
          <p:cNvSpPr/>
          <p:nvPr/>
        </p:nvSpPr>
        <p:spPr>
          <a:xfrm>
            <a:off x="11532394" y="6562725"/>
            <a:ext cx="562928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10</a:t>
            </a:r>
            <a:endParaRPr lang="en-US" sz="1050" dirty="0"/>
          </a:p>
        </p:txBody>
      </p:sp>
      <p:sp>
        <p:nvSpPr>
          <p:cNvPr id="50" name="Text 18"/>
          <p:cNvSpPr/>
          <p:nvPr/>
        </p:nvSpPr>
        <p:spPr>
          <a:xfrm>
            <a:off x="11442650" y="6610350"/>
            <a:ext cx="899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天工 AI 生成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382</Words>
  <Application>Microsoft Office PowerPoint</Application>
  <PresentationFormat>宽屏</PresentationFormat>
  <Paragraphs>150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PingFang SC</vt:lpstr>
      <vt:lpstr>ui-sans-serif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生 花</cp:lastModifiedBy>
  <cp:revision>4</cp:revision>
  <dcterms:created xsi:type="dcterms:W3CDTF">2025-10-22T15:32:52Z</dcterms:created>
  <dcterms:modified xsi:type="dcterms:W3CDTF">2025-10-22T15:54:39Z</dcterms:modified>
</cp:coreProperties>
</file>